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bookmarkIdSeed="2">
  <p:sldMasterIdLst>
    <p:sldMasterId id="2147483648" r:id="rId1"/>
    <p:sldMasterId id="2147483672" r:id="rId2"/>
    <p:sldMasterId id="2147483676" r:id="rId3"/>
    <p:sldMasterId id="2147483674" r:id="rId4"/>
  </p:sldMasterIdLst>
  <p:notesMasterIdLst>
    <p:notesMasterId r:id="rId20"/>
  </p:notesMasterIdLst>
  <p:handoutMasterIdLst>
    <p:handoutMasterId r:id="rId21"/>
  </p:handoutMasterIdLst>
  <p:sldIdLst>
    <p:sldId id="682" r:id="rId5"/>
    <p:sldId id="711" r:id="rId6"/>
    <p:sldId id="689" r:id="rId7"/>
    <p:sldId id="691" r:id="rId8"/>
    <p:sldId id="692" r:id="rId9"/>
    <p:sldId id="693" r:id="rId10"/>
    <p:sldId id="694" r:id="rId11"/>
    <p:sldId id="686" r:id="rId12"/>
    <p:sldId id="698" r:id="rId13"/>
    <p:sldId id="699" r:id="rId14"/>
    <p:sldId id="700" r:id="rId15"/>
    <p:sldId id="701" r:id="rId16"/>
    <p:sldId id="713" r:id="rId17"/>
    <p:sldId id="714" r:id="rId18"/>
    <p:sldId id="715" r:id="rId19"/>
  </p:sldIdLst>
  <p:sldSz cx="9145588" cy="6858000"/>
  <p:notesSz cx="6797675" cy="987425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5pPr>
    <a:lvl6pPr marL="2286000" algn="l" defTabSz="914400" rtl="0" eaLnBrk="1" latinLnBrk="0" hangingPunct="1"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6pPr>
    <a:lvl7pPr marL="2743200" algn="l" defTabSz="914400" rtl="0" eaLnBrk="1" latinLnBrk="0" hangingPunct="1"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7pPr>
    <a:lvl8pPr marL="3200400" algn="l" defTabSz="914400" rtl="0" eaLnBrk="1" latinLnBrk="0" hangingPunct="1"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8pPr>
    <a:lvl9pPr marL="3657600" algn="l" defTabSz="914400" rtl="0" eaLnBrk="1" latinLnBrk="0" hangingPunct="1"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04">
          <p15:clr>
            <a:srgbClr val="A4A3A4"/>
          </p15:clr>
        </p15:guide>
        <p15:guide id="2" pos="29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  <p15:guide id="3" orient="horz" pos="3110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0DF1"/>
    <a:srgbClr val="CC406F"/>
    <a:srgbClr val="FF0000"/>
    <a:srgbClr val="FAD2E7"/>
    <a:srgbClr val="000000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0" autoAdjust="0"/>
    <p:restoredTop sz="94654" autoAdjust="0"/>
  </p:normalViewPr>
  <p:slideViewPr>
    <p:cSldViewPr>
      <p:cViewPr varScale="1">
        <p:scale>
          <a:sx n="104" d="100"/>
          <a:sy n="104" d="100"/>
        </p:scale>
        <p:origin x="744" y="192"/>
      </p:cViewPr>
      <p:guideLst>
        <p:guide orient="horz" pos="3504"/>
        <p:guide pos="29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792" y="-78"/>
      </p:cViewPr>
      <p:guideLst>
        <p:guide orient="horz" pos="3024"/>
        <p:guide pos="2304"/>
        <p:guide orient="horz" pos="3110"/>
        <p:guide pos="2142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46" descr="top pp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127" y="212895"/>
            <a:ext cx="6546867" cy="548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219" name="Group 147"/>
          <p:cNvGraphicFramePr>
            <a:graphicFrameLocks noGrp="1"/>
          </p:cNvGraphicFramePr>
          <p:nvPr/>
        </p:nvGraphicFramePr>
        <p:xfrm>
          <a:off x="208249" y="9290708"/>
          <a:ext cx="6334058" cy="405876"/>
        </p:xfrm>
        <a:graphic>
          <a:graphicData uri="http://schemas.openxmlformats.org/drawingml/2006/table">
            <a:tbl>
              <a:tblPr/>
              <a:tblGrid>
                <a:gridCol w="5429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87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Curso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Professor 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</a:endParaRPr>
                    </a:p>
                  </a:txBody>
                  <a:tcPr marL="87555" marR="87555" marT="44110" marB="44110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87555" marR="87555" marT="44110" marB="4411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07" name="Rectangle 13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605565" y="9099260"/>
            <a:ext cx="2945862" cy="493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pt-BR"/>
              <a:t>Página - </a:t>
            </a:r>
            <a:fld id="{6BF9893E-F767-4E13-8E9D-88AB787E7990}" type="slidenum">
              <a:rPr lang="pt-BR"/>
              <a:pPr>
                <a:defRPr/>
              </a:pPr>
              <a:t>‹#›</a:t>
            </a:fld>
            <a:r>
              <a:rPr lang="pt-B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8279879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952" y="4689772"/>
            <a:ext cx="4985772" cy="44447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456" tIns="46890" rIns="95456" bIns="468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2946975" y="9405581"/>
            <a:ext cx="905249" cy="2732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2105" tIns="46890" rIns="92105" bIns="46890">
            <a:spAutoFit/>
          </a:bodyPr>
          <a:lstStyle/>
          <a:p>
            <a:pPr algn="ctr" defTabSz="915988">
              <a:lnSpc>
                <a:spcPct val="90000"/>
              </a:lnSpc>
              <a:defRPr/>
            </a:pPr>
            <a:r>
              <a:rPr lang="en-US" sz="1300" b="0" i="0">
                <a:solidFill>
                  <a:schemeClr val="tx1"/>
                </a:solidFill>
                <a:latin typeface="Arial" pitchFamily="34" charset="0"/>
              </a:rPr>
              <a:t>Page </a:t>
            </a:r>
            <a:fld id="{C32E5F2D-79C1-4C48-9211-6C73067C618F}" type="slidenum">
              <a:rPr lang="en-US" sz="1300" b="0" i="0">
                <a:solidFill>
                  <a:schemeClr val="tx1"/>
                </a:solidFill>
                <a:latin typeface="Arial" pitchFamily="34" charset="0"/>
              </a:rPr>
              <a:pPr algn="ctr" defTabSz="915988">
                <a:lnSpc>
                  <a:spcPct val="90000"/>
                </a:lnSpc>
                <a:defRPr/>
              </a:pPr>
              <a:t>‹#›</a:t>
            </a:fld>
            <a:endParaRPr lang="en-US" sz="1300" b="0" i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8213" y="747713"/>
            <a:ext cx="4921250" cy="36893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121903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3988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2388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18288" y="236538"/>
            <a:ext cx="2057400" cy="5859462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44500" y="236538"/>
            <a:ext cx="6021388" cy="5859462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801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903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24609" y="2708921"/>
            <a:ext cx="3529625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426427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3996630" y="2708921"/>
            <a:ext cx="3529625" cy="792733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08771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319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3987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3987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90600" y="1981200"/>
            <a:ext cx="35052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506788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332570"/>
            <a:ext cx="8231188" cy="489992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6613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661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333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7987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7987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7987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052513"/>
            <a:ext cx="8353425" cy="540090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56" name="Rectangle 35"/>
          <p:cNvSpPr>
            <a:spLocks noGrp="1" noChangeArrowheads="1"/>
          </p:cNvSpPr>
          <p:nvPr>
            <p:ph type="title"/>
          </p:nvPr>
        </p:nvSpPr>
        <p:spPr bwMode="auto">
          <a:xfrm>
            <a:off x="434012" y="284490"/>
            <a:ext cx="7008813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pic>
        <p:nvPicPr>
          <p:cNvPr id="10" name="Picture 2" descr="C:\Users\cl0817\Desktop\MioloBranco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" y="1668"/>
            <a:ext cx="9144000" cy="6854663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Square721 B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Square721 B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Square721 B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Square721 BT" pitchFamily="34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pitchFamily="34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pitchFamily="34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pitchFamily="34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 i="1">
          <a:solidFill>
            <a:schemeClr val="tx2"/>
          </a:solidFill>
          <a:latin typeface="Arial" pitchFamily="34" charset="0"/>
        </a:defRPr>
      </a:lvl9pPr>
    </p:titleStyle>
    <p:bodyStyle>
      <a:lvl1pPr marL="285750" indent="-2857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rgbClr val="000000"/>
          </a:solidFill>
          <a:latin typeface="+mj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Char char="–"/>
        <a:defRPr>
          <a:solidFill>
            <a:srgbClr val="000000"/>
          </a:solidFill>
          <a:latin typeface="+mj-lt"/>
        </a:defRPr>
      </a:lvl2pPr>
      <a:lvl3pPr marL="1143000" indent="-22860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Char char="»"/>
        <a:defRPr>
          <a:solidFill>
            <a:srgbClr val="000000"/>
          </a:solidFill>
          <a:latin typeface="+mj-lt"/>
        </a:defRPr>
      </a:lvl3pPr>
      <a:lvl4pPr marL="1543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>
          <a:solidFill>
            <a:srgbClr val="000000"/>
          </a:solidFill>
          <a:latin typeface="+mj-lt"/>
        </a:defRPr>
      </a:lvl4pPr>
      <a:lvl5pPr marL="20002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>
          <a:solidFill>
            <a:srgbClr val="000000"/>
          </a:solidFill>
          <a:latin typeface="+mj-lt"/>
        </a:defRPr>
      </a:lvl5pPr>
      <a:lvl6pPr marL="24574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rgbClr val="000000"/>
          </a:solidFill>
          <a:latin typeface="+mn-lt"/>
        </a:defRPr>
      </a:lvl6pPr>
      <a:lvl7pPr marL="29146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rgbClr val="000000"/>
          </a:solidFill>
          <a:latin typeface="+mn-lt"/>
        </a:defRPr>
      </a:lvl7pPr>
      <a:lvl8pPr marL="33718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rgbClr val="000000"/>
          </a:solidFill>
          <a:latin typeface="+mn-lt"/>
        </a:defRPr>
      </a:lvl8pPr>
      <a:lvl9pPr marL="3829050" indent="-17145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400" b="1" i="1">
          <a:solidFill>
            <a:srgbClr val="000000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l0817\Desktop\CAP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5588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533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55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79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80" y="274638"/>
            <a:ext cx="823102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80" y="1600201"/>
            <a:ext cx="823102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79" y="6356351"/>
            <a:ext cx="2133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743" y="6356351"/>
            <a:ext cx="2896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4338" y="6356351"/>
            <a:ext cx="21339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9AC3C-198E-45D3-AE37-6F309C142D7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8194" name="Picture 2" descr="C:\Users\cl0817\Desktop\DireitosAutorai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11" y="0"/>
            <a:ext cx="9145588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1011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96214" y="2481427"/>
            <a:ext cx="835316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 err="1">
                <a:latin typeface="+mj-lt"/>
              </a:rPr>
              <a:t>Working</a:t>
            </a:r>
            <a:r>
              <a:rPr lang="pt-BR" sz="2800" b="0" i="0" dirty="0">
                <a:latin typeface="+mj-lt"/>
              </a:rPr>
              <a:t> </a:t>
            </a:r>
            <a:r>
              <a:rPr lang="pt-BR" sz="2800" b="0" i="0" dirty="0" err="1">
                <a:latin typeface="+mj-lt"/>
              </a:rPr>
              <a:t>with</a:t>
            </a:r>
            <a:r>
              <a:rPr lang="pt-BR" sz="2800" b="0" i="0" dirty="0">
                <a:latin typeface="+mj-lt"/>
              </a:rPr>
              <a:t> </a:t>
            </a:r>
            <a:r>
              <a:rPr lang="pt-BR" sz="2800" b="0" i="0" dirty="0" err="1">
                <a:latin typeface="+mj-lt"/>
              </a:rPr>
              <a:t>R</a:t>
            </a:r>
            <a:endParaRPr lang="pt-BR" sz="2800" b="0" i="0" dirty="0">
              <a:latin typeface="+mj-lt"/>
            </a:endParaRPr>
          </a:p>
          <a:p>
            <a:pPr algn="ctr"/>
            <a:endParaRPr lang="pt-BR" sz="2000" b="0" i="0" dirty="0">
              <a:latin typeface="+mj-lt"/>
            </a:endParaRPr>
          </a:p>
          <a:p>
            <a:pPr algn="ctr"/>
            <a:endParaRPr lang="pt-BR" sz="2000" b="0" i="0" dirty="0">
              <a:latin typeface="+mj-lt"/>
            </a:endParaRPr>
          </a:p>
          <a:p>
            <a:pPr algn="ctr"/>
            <a:endParaRPr lang="pt-BR" sz="2000" b="0" i="0" dirty="0">
              <a:latin typeface="+mj-lt"/>
            </a:endParaRPr>
          </a:p>
          <a:p>
            <a:pPr algn="ctr"/>
            <a:endParaRPr lang="pt-BR" sz="2000" b="0" i="0" dirty="0">
              <a:latin typeface="+mj-lt"/>
            </a:endParaRPr>
          </a:p>
          <a:p>
            <a:pPr algn="ctr"/>
            <a:endParaRPr lang="pt-BR" sz="2000" b="0" i="0" dirty="0">
              <a:latin typeface="+mj-lt"/>
            </a:endParaRPr>
          </a:p>
          <a:p>
            <a:pPr algn="ctr"/>
            <a:endParaRPr lang="pt-BR" sz="2000" b="0" i="0" dirty="0">
              <a:latin typeface="+mj-lt"/>
            </a:endParaRPr>
          </a:p>
          <a:p>
            <a:pPr algn="ctr"/>
            <a:endParaRPr lang="pt-BR" sz="2000" b="0" i="0" dirty="0">
              <a:latin typeface="+mj-lt"/>
            </a:endParaRPr>
          </a:p>
          <a:p>
            <a:pPr algn="ctr"/>
            <a:endParaRPr lang="pt-BR" sz="2000" b="0" i="0" dirty="0">
              <a:latin typeface="+mj-lt"/>
            </a:endParaRPr>
          </a:p>
          <a:p>
            <a:pPr algn="ctr"/>
            <a:r>
              <a:rPr lang="pt-BR" sz="1600" b="0" i="0" dirty="0" err="1">
                <a:latin typeface="+mj-lt"/>
              </a:rPr>
              <a:t>Prof</a:t>
            </a:r>
            <a:r>
              <a:rPr lang="pt-BR" sz="1600" b="0" i="0" dirty="0">
                <a:latin typeface="+mj-lt"/>
              </a:rPr>
              <a:t> Edmar Caldas</a:t>
            </a:r>
          </a:p>
          <a:p>
            <a:pPr algn="ctr"/>
            <a:endParaRPr lang="pt-BR" sz="1600" b="0" i="0" dirty="0">
              <a:latin typeface="+mj-lt"/>
            </a:endParaRPr>
          </a:p>
          <a:p>
            <a:pPr algn="ctr"/>
            <a:r>
              <a:rPr lang="pt-BR" sz="1600" b="0" i="0" dirty="0">
                <a:latin typeface="+mj-lt"/>
              </a:rPr>
              <a:t>Vivian Medina</a:t>
            </a:r>
          </a:p>
          <a:p>
            <a:pPr algn="ctr"/>
            <a:r>
              <a:rPr lang="pt-BR" sz="1600" b="0" i="0" dirty="0">
                <a:latin typeface="+mj-lt"/>
              </a:rPr>
              <a:t>RM345379</a:t>
            </a:r>
            <a:endParaRPr lang="pt-BR" sz="1200" b="0" i="0" dirty="0">
              <a:latin typeface="+mj-lt"/>
            </a:endParaRPr>
          </a:p>
          <a:p>
            <a:pPr lvl="0" algn="just"/>
            <a:endParaRPr lang="pt-BR" sz="1600" b="0" i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482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434012" y="909805"/>
            <a:ext cx="8353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0" i="0" dirty="0"/>
              <a:t>10) Faça a união do arquivo A,B usando </a:t>
            </a:r>
            <a:r>
              <a:rPr lang="pt-BR" sz="1600" b="0" i="0" dirty="0" err="1"/>
              <a:t>left</a:t>
            </a:r>
            <a:r>
              <a:rPr lang="pt-BR" sz="1600" b="0" i="0" dirty="0"/>
              <a:t> </a:t>
            </a:r>
            <a:r>
              <a:rPr lang="pt-BR" sz="1600" b="0" i="0" dirty="0" err="1"/>
              <a:t>join</a:t>
            </a:r>
            <a:r>
              <a:rPr lang="pt-BR" sz="1600" b="0" i="0" dirty="0"/>
              <a:t> </a:t>
            </a:r>
            <a:r>
              <a:rPr lang="pt-BR" sz="1600" i="0" dirty="0">
                <a:solidFill>
                  <a:srgbClr val="FF0000"/>
                </a:solidFill>
              </a:rPr>
              <a:t>(função merge –</a:t>
            </a:r>
            <a:r>
              <a:rPr lang="pt-BR" sz="1600" i="0" dirty="0" err="1">
                <a:solidFill>
                  <a:srgbClr val="FF0000"/>
                </a:solidFill>
              </a:rPr>
              <a:t>packages</a:t>
            </a:r>
            <a:r>
              <a:rPr lang="pt-BR" sz="1600" i="0" dirty="0">
                <a:solidFill>
                  <a:srgbClr val="FF0000"/>
                </a:solidFill>
              </a:rPr>
              <a:t> base) </a:t>
            </a:r>
            <a:r>
              <a:rPr lang="pt-BR" sz="1600" b="0" i="0" dirty="0"/>
              <a:t>do R. Consulte a função </a:t>
            </a:r>
            <a:r>
              <a:rPr lang="pt-BR" sz="1600" i="0" dirty="0">
                <a:solidFill>
                  <a:srgbClr val="FF0000"/>
                </a:solidFill>
              </a:rPr>
              <a:t>merge </a:t>
            </a:r>
            <a:r>
              <a:rPr lang="pt-BR" sz="1600" i="0" dirty="0" err="1">
                <a:solidFill>
                  <a:srgbClr val="FF0000"/>
                </a:solidFill>
              </a:rPr>
              <a:t>all.x</a:t>
            </a:r>
            <a:endParaRPr lang="pt-BR" sz="1600" i="0" dirty="0">
              <a:solidFill>
                <a:srgbClr val="FF0000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17D1B7-5AB2-0942-B0E4-D7300A539B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" t="5116" r="38585" b="16970"/>
          <a:stretch/>
        </p:blipFill>
        <p:spPr>
          <a:xfrm>
            <a:off x="1539485" y="1610835"/>
            <a:ext cx="6142213" cy="493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37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96214" y="946950"/>
            <a:ext cx="83531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0" i="0" dirty="0"/>
              <a:t>11) Crie uma variável comprometimento de renda usando as variáveis </a:t>
            </a:r>
            <a:r>
              <a:rPr lang="pt-BR" sz="1600" b="0" i="0" dirty="0" err="1"/>
              <a:t>ValorEmprestimo</a:t>
            </a:r>
            <a:r>
              <a:rPr lang="pt-BR" sz="1600" b="0" i="0" dirty="0"/>
              <a:t> e Salario.  Para isso utilize a expressão. (</a:t>
            </a:r>
            <a:r>
              <a:rPr lang="pt-BR" sz="1600" b="0" i="0" dirty="0" err="1"/>
              <a:t>ValorEmprestimo</a:t>
            </a:r>
            <a:r>
              <a:rPr lang="pt-BR" sz="1600" b="0" i="0" dirty="0"/>
              <a:t> / salario). Quantas variáveis ficaram no arquivo?</a:t>
            </a:r>
          </a:p>
          <a:p>
            <a:pPr algn="just"/>
            <a:endParaRPr lang="pt-BR" sz="1600" b="0" i="0" dirty="0">
              <a:solidFill>
                <a:srgbClr val="2E0DF1"/>
              </a:solidFill>
            </a:endParaRPr>
          </a:p>
          <a:p>
            <a:r>
              <a:rPr lang="pt-BR" sz="1600" b="0" i="0" dirty="0">
                <a:solidFill>
                  <a:srgbClr val="2E0DF1"/>
                </a:solidFill>
              </a:rPr>
              <a:t>R.: Colunas: 17</a:t>
            </a:r>
          </a:p>
          <a:p>
            <a:r>
              <a:rPr lang="pt-BR" sz="1600" b="0" i="0" dirty="0">
                <a:solidFill>
                  <a:srgbClr val="2E0DF1"/>
                </a:solidFill>
              </a:rPr>
              <a:t>Linhas: 473</a:t>
            </a:r>
          </a:p>
          <a:p>
            <a:pPr algn="just"/>
            <a:endParaRPr lang="pt-BR" sz="1600" b="0" i="0" dirty="0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C70605A-1ECC-3B43-BBAF-D0E77A607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7" y="2578166"/>
            <a:ext cx="8749374" cy="279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537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434012" y="908650"/>
            <a:ext cx="8353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0" i="0" dirty="0"/>
              <a:t>12) Faça um tabela cruzada usando duas variáveis categóricas </a:t>
            </a:r>
            <a:r>
              <a:rPr lang="pt-BR" sz="1600" i="0" dirty="0">
                <a:solidFill>
                  <a:srgbClr val="FF0000"/>
                </a:solidFill>
              </a:rPr>
              <a:t>(escolha do aluno)</a:t>
            </a:r>
            <a:r>
              <a:rPr lang="pt-BR" sz="1600" b="0" i="0" dirty="0"/>
              <a:t> usando o </a:t>
            </a:r>
            <a:r>
              <a:rPr lang="pt-BR" sz="1600" b="0" i="0" dirty="0" err="1"/>
              <a:t>packages</a:t>
            </a:r>
            <a:r>
              <a:rPr lang="pt-BR" sz="1600" b="0" i="0" dirty="0"/>
              <a:t> </a:t>
            </a:r>
            <a:r>
              <a:rPr lang="pt-BR" sz="1600" b="0" i="0" dirty="0" err="1"/>
              <a:t>gmodels</a:t>
            </a:r>
            <a:r>
              <a:rPr lang="pt-BR" sz="1600" b="0" i="0" dirty="0"/>
              <a:t>. Explique a tabela.</a:t>
            </a:r>
          </a:p>
          <a:p>
            <a:pPr algn="just"/>
            <a:endParaRPr lang="pt-BR" sz="1600" b="0" i="0" dirty="0">
              <a:latin typeface="+mj-lt"/>
            </a:endParaRPr>
          </a:p>
          <a:p>
            <a:pPr algn="just"/>
            <a:endParaRPr lang="pt-BR" sz="1600" b="0" i="0" dirty="0"/>
          </a:p>
        </p:txBody>
      </p:sp>
      <p:sp>
        <p:nvSpPr>
          <p:cNvPr id="7" name="CaixaDeTexto 4">
            <a:extLst>
              <a:ext uri="{FF2B5EF4-FFF2-40B4-BE49-F238E27FC236}">
                <a16:creationId xmlns:a16="http://schemas.microsoft.com/office/drawing/2014/main" id="{452B31ED-CF73-9644-8CD3-83A6DCFEEB84}"/>
              </a:ext>
            </a:extLst>
          </p:cNvPr>
          <p:cNvSpPr txBox="1"/>
          <p:nvPr/>
        </p:nvSpPr>
        <p:spPr>
          <a:xfrm>
            <a:off x="4082854" y="2420860"/>
            <a:ext cx="43700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 dirty="0"/>
              <a:t>Ao observar a tabela identificamos que 72,5% do total são inadimplentes. Dentro da classificação de inadimplentes, por sexo, Homens representam a maioria, com 51,3% do total de inadimplência.</a:t>
            </a:r>
          </a:p>
          <a:p>
            <a:endParaRPr lang="pt-BR" sz="1600" b="0" i="0" dirty="0"/>
          </a:p>
          <a:p>
            <a:r>
              <a:rPr lang="pt-BR" sz="1600" b="0" i="0" dirty="0">
                <a:solidFill>
                  <a:schemeClr val="tx2">
                    <a:lumMod val="50000"/>
                  </a:schemeClr>
                </a:solidFill>
              </a:rPr>
              <a:t>Quando comparado ao total de adimplentes e inadimplentes, homens representam 37,2% de inadimplência.</a:t>
            </a:r>
            <a:endParaRPr lang="pt-BR" b="0" i="0" dirty="0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348366B6-F7F1-E24C-A605-719CF9806B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6" r="61023" b="-1"/>
          <a:stretch/>
        </p:blipFill>
        <p:spPr>
          <a:xfrm>
            <a:off x="338333" y="1562839"/>
            <a:ext cx="3744521" cy="527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67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467956" y="774188"/>
            <a:ext cx="8497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0" i="0" dirty="0"/>
              <a:t>13) Escolha uma variável de seu preferencia e faça um previsão no tempo utilizando o </a:t>
            </a:r>
            <a:r>
              <a:rPr lang="pt-BR" sz="1600" b="0" i="0" dirty="0" err="1"/>
              <a:t>packages</a:t>
            </a:r>
            <a:r>
              <a:rPr lang="pt-BR" sz="1600" b="0" i="0" dirty="0"/>
              <a:t> </a:t>
            </a:r>
            <a:r>
              <a:rPr lang="pt-BR" sz="1600" b="0" i="0" dirty="0" err="1"/>
              <a:t>forecast</a:t>
            </a:r>
            <a:r>
              <a:rPr lang="pt-BR" sz="1600" b="0" i="0" dirty="0"/>
              <a:t>.</a:t>
            </a:r>
          </a:p>
          <a:p>
            <a:pPr algn="just"/>
            <a:endParaRPr lang="pt-BR" sz="1600" b="0" i="0" dirty="0">
              <a:latin typeface="+mj-lt"/>
            </a:endParaRPr>
          </a:p>
          <a:p>
            <a:pPr algn="just"/>
            <a:endParaRPr lang="pt-BR" sz="1600" b="0" i="0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B93221D-0C9D-FB4D-BDA7-94E1207807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6"/>
          <a:stretch/>
        </p:blipFill>
        <p:spPr>
          <a:xfrm>
            <a:off x="180184" y="1484729"/>
            <a:ext cx="4968690" cy="4951545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585C575-41EB-E74C-8755-C1319CBD7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688" y="2807736"/>
            <a:ext cx="38989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16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467956" y="774188"/>
            <a:ext cx="83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0" i="0" dirty="0"/>
              <a:t>14) Porque devemos criar novas variáveis?</a:t>
            </a:r>
          </a:p>
          <a:p>
            <a:pPr algn="just"/>
            <a:endParaRPr lang="pt-BR" sz="1600" b="0" i="0" dirty="0">
              <a:latin typeface="+mj-lt"/>
            </a:endParaRPr>
          </a:p>
          <a:p>
            <a:pPr algn="just"/>
            <a:endParaRPr lang="pt-BR" sz="1600" b="0" i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BA561A-7270-F949-9AFB-ADF35917139D}"/>
              </a:ext>
            </a:extLst>
          </p:cNvPr>
          <p:cNvSpPr txBox="1"/>
          <p:nvPr/>
        </p:nvSpPr>
        <p:spPr>
          <a:xfrm>
            <a:off x="324472" y="1605185"/>
            <a:ext cx="8712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/>
              <a:t>Muitas </a:t>
            </a:r>
            <a:r>
              <a:rPr lang="en-US" sz="1600" b="0" i="0" dirty="0" err="1"/>
              <a:t>vezes</a:t>
            </a:r>
            <a:r>
              <a:rPr lang="en-US" sz="1600" b="0" i="0" dirty="0"/>
              <a:t> as bases de dados </a:t>
            </a:r>
            <a:r>
              <a:rPr lang="en-US" sz="1600" b="0" i="0" dirty="0" err="1"/>
              <a:t>podem</a:t>
            </a:r>
            <a:r>
              <a:rPr lang="en-US" sz="1600" b="0" i="0" dirty="0"/>
              <a:t> conter </a:t>
            </a:r>
            <a:r>
              <a:rPr lang="en-US" sz="1600" b="0" i="0" dirty="0" err="1"/>
              <a:t>variáveis</a:t>
            </a:r>
            <a:r>
              <a:rPr lang="en-US" sz="1600" b="0" i="0" dirty="0"/>
              <a:t> com </a:t>
            </a:r>
            <a:r>
              <a:rPr lang="en-US" sz="1600" b="0" i="0" dirty="0" err="1"/>
              <a:t>valores</a:t>
            </a:r>
            <a:r>
              <a:rPr lang="en-US" sz="1600" b="0" i="0" dirty="0"/>
              <a:t> </a:t>
            </a:r>
            <a:r>
              <a:rPr lang="en-US" sz="1600" b="0" i="0" dirty="0" err="1"/>
              <a:t>extremos</a:t>
            </a:r>
            <a:r>
              <a:rPr lang="en-US" sz="1600" b="0" i="0" dirty="0"/>
              <a:t> que </a:t>
            </a:r>
            <a:r>
              <a:rPr lang="en-US" sz="1600" b="0" i="0" dirty="0" err="1"/>
              <a:t>podem</a:t>
            </a:r>
            <a:r>
              <a:rPr lang="en-US" sz="1600" b="0" i="0" dirty="0"/>
              <a:t> </a:t>
            </a:r>
            <a:r>
              <a:rPr lang="en-US" sz="1600" b="0" i="0" dirty="0" err="1"/>
              <a:t>afetar</a:t>
            </a:r>
            <a:r>
              <a:rPr lang="en-US" sz="1600" b="0" i="0" dirty="0"/>
              <a:t> as </a:t>
            </a:r>
            <a:r>
              <a:rPr lang="en-US" sz="1600" b="0" i="0" dirty="0" err="1"/>
              <a:t>estatísticas</a:t>
            </a:r>
            <a:r>
              <a:rPr lang="en-US" sz="1600" b="0" i="0" dirty="0"/>
              <a:t> </a:t>
            </a:r>
            <a:r>
              <a:rPr lang="en-US" sz="1600" b="0" i="0" dirty="0" err="1"/>
              <a:t>amostrais</a:t>
            </a:r>
            <a:r>
              <a:rPr lang="en-US" sz="1600" b="0" i="0" dirty="0"/>
              <a:t>, </a:t>
            </a:r>
            <a:r>
              <a:rPr lang="en-US" sz="1600" b="0" i="0" dirty="0" err="1"/>
              <a:t>tais</a:t>
            </a:r>
            <a:r>
              <a:rPr lang="en-US" sz="1600" b="0" i="0" dirty="0"/>
              <a:t> </a:t>
            </a:r>
            <a:r>
              <a:rPr lang="en-US" sz="1600" b="0" i="0" dirty="0" err="1"/>
              <a:t>como</a:t>
            </a:r>
            <a:r>
              <a:rPr lang="en-US" sz="1600" b="0" i="0" dirty="0"/>
              <a:t> </a:t>
            </a:r>
            <a:r>
              <a:rPr lang="en-US" sz="1600" b="0" i="0" dirty="0" err="1"/>
              <a:t>média</a:t>
            </a:r>
            <a:r>
              <a:rPr lang="en-US" sz="1600" b="0" i="0" dirty="0"/>
              <a:t>, </a:t>
            </a:r>
            <a:r>
              <a:rPr lang="en-US" sz="1600" b="0" i="0" dirty="0" err="1"/>
              <a:t>variância</a:t>
            </a:r>
            <a:r>
              <a:rPr lang="en-US" sz="1600" b="0" i="0" dirty="0"/>
              <a:t>, </a:t>
            </a:r>
            <a:r>
              <a:rPr lang="en-US" sz="1600" b="0" i="0" dirty="0" err="1"/>
              <a:t>coeficiente</a:t>
            </a:r>
            <a:r>
              <a:rPr lang="en-US" sz="1600" b="0" i="0" dirty="0"/>
              <a:t> de </a:t>
            </a:r>
            <a:r>
              <a:rPr lang="en-US" sz="1600" b="0" i="0" dirty="0" err="1"/>
              <a:t>correlação</a:t>
            </a:r>
            <a:r>
              <a:rPr lang="en-US" sz="1600" b="0" i="0" dirty="0"/>
              <a:t>, entre </a:t>
            </a:r>
            <a:r>
              <a:rPr lang="en-US" sz="1600" b="0" i="0" dirty="0" err="1"/>
              <a:t>outras</a:t>
            </a:r>
            <a:r>
              <a:rPr lang="en-US" sz="1600" b="0" i="0" dirty="0"/>
              <a:t>. </a:t>
            </a:r>
            <a:r>
              <a:rPr lang="en-US" sz="1600" b="0" i="0" dirty="0" err="1"/>
              <a:t>Dito</a:t>
            </a:r>
            <a:r>
              <a:rPr lang="en-US" sz="1600" b="0" i="0" dirty="0"/>
              <a:t> </a:t>
            </a:r>
            <a:r>
              <a:rPr lang="en-US" sz="1600" b="0" i="0" dirty="0" err="1"/>
              <a:t>isto</a:t>
            </a:r>
            <a:r>
              <a:rPr lang="en-US" sz="1600" b="0" i="0" dirty="0"/>
              <a:t>, </a:t>
            </a:r>
            <a:r>
              <a:rPr lang="en-US" sz="1600" b="0" i="0" dirty="0" err="1"/>
              <a:t>algumas</a:t>
            </a:r>
            <a:r>
              <a:rPr lang="en-US" sz="1600" b="0" i="0" dirty="0"/>
              <a:t> das </a:t>
            </a:r>
            <a:r>
              <a:rPr lang="en-US" sz="1600" b="0" i="0" dirty="0" err="1"/>
              <a:t>ações</a:t>
            </a:r>
            <a:r>
              <a:rPr lang="en-US" sz="1600" b="0" i="0" dirty="0"/>
              <a:t> que </a:t>
            </a:r>
            <a:r>
              <a:rPr lang="en-US" sz="1600" b="0" i="0" dirty="0" err="1"/>
              <a:t>podem</a:t>
            </a:r>
            <a:r>
              <a:rPr lang="en-US" sz="1600" b="0" i="0" dirty="0"/>
              <a:t> ser </a:t>
            </a:r>
            <a:r>
              <a:rPr lang="en-US" sz="1600" b="0" i="0" dirty="0" err="1"/>
              <a:t>realizadas</a:t>
            </a:r>
            <a:r>
              <a:rPr lang="en-US" sz="1600" b="0" i="0" dirty="0"/>
              <a:t> a </a:t>
            </a:r>
            <a:r>
              <a:rPr lang="en-US" sz="1600" b="0" i="0" dirty="0" err="1"/>
              <a:t>fim</a:t>
            </a:r>
            <a:r>
              <a:rPr lang="en-US" sz="1600" b="0" i="0" dirty="0"/>
              <a:t> de </a:t>
            </a:r>
            <a:r>
              <a:rPr lang="en-US" sz="1600" b="0" i="0" dirty="0" err="1"/>
              <a:t>mitigar</a:t>
            </a:r>
            <a:r>
              <a:rPr lang="en-US" sz="1600" b="0" i="0" dirty="0"/>
              <a:t> </a:t>
            </a:r>
            <a:r>
              <a:rPr lang="en-US" sz="1600" b="0" i="0" dirty="0" err="1"/>
              <a:t>erros</a:t>
            </a:r>
            <a:r>
              <a:rPr lang="en-US" sz="1600" b="0" i="0" dirty="0"/>
              <a:t> e </a:t>
            </a:r>
            <a:r>
              <a:rPr lang="en-US" sz="1600" b="0" i="0" dirty="0" err="1"/>
              <a:t>analisar</a:t>
            </a:r>
            <a:r>
              <a:rPr lang="en-US" sz="1600" b="0" i="0" dirty="0"/>
              <a:t> de </a:t>
            </a:r>
            <a:r>
              <a:rPr lang="en-US" sz="1600" b="0" i="0" dirty="0" err="1"/>
              <a:t>maneira</a:t>
            </a:r>
            <a:r>
              <a:rPr lang="en-US" sz="1600" b="0" i="0" dirty="0"/>
              <a:t> </a:t>
            </a:r>
            <a:r>
              <a:rPr lang="en-US" sz="1600" b="0" i="0" dirty="0" err="1"/>
              <a:t>mais</a:t>
            </a:r>
            <a:r>
              <a:rPr lang="en-US" sz="1600" b="0" i="0" dirty="0"/>
              <a:t> assertive </a:t>
            </a:r>
            <a:r>
              <a:rPr lang="en-US" sz="1600" b="0" i="0" dirty="0" err="1"/>
              <a:t>os</a:t>
            </a:r>
            <a:r>
              <a:rPr lang="en-US" sz="1600" b="0" i="0" dirty="0"/>
              <a:t> dados </a:t>
            </a:r>
            <a:r>
              <a:rPr lang="en-US" sz="1600" b="0" i="0" dirty="0" err="1"/>
              <a:t>são</a:t>
            </a:r>
            <a:r>
              <a:rPr lang="en-US" sz="1600" b="0" i="0" dirty="0"/>
              <a:t>: </a:t>
            </a:r>
            <a:r>
              <a:rPr lang="en-US" sz="1600" b="0" i="0" dirty="0" err="1"/>
              <a:t>declarar</a:t>
            </a:r>
            <a:r>
              <a:rPr lang="en-US" sz="1600" b="0" i="0" dirty="0"/>
              <a:t> </a:t>
            </a:r>
            <a:r>
              <a:rPr lang="en-US" sz="1600" b="0" i="0" dirty="0" err="1"/>
              <a:t>os</a:t>
            </a:r>
            <a:r>
              <a:rPr lang="en-US" sz="1600" b="0" i="0" dirty="0"/>
              <a:t> </a:t>
            </a:r>
            <a:r>
              <a:rPr lang="en-US" sz="1600" b="0" i="0" dirty="0" err="1"/>
              <a:t>valores</a:t>
            </a:r>
            <a:r>
              <a:rPr lang="en-US" sz="1600" b="0" i="0" dirty="0"/>
              <a:t> </a:t>
            </a:r>
            <a:r>
              <a:rPr lang="en-US" sz="1600" b="0" i="0" dirty="0" err="1"/>
              <a:t>errôneos</a:t>
            </a:r>
            <a:r>
              <a:rPr lang="en-US" sz="1600" b="0" i="0" dirty="0"/>
              <a:t> e </a:t>
            </a:r>
            <a:r>
              <a:rPr lang="en-US" sz="1600" b="0" i="0" dirty="0" err="1"/>
              <a:t>removê</a:t>
            </a:r>
            <a:r>
              <a:rPr lang="en-US" sz="1600" b="0" i="0" dirty="0"/>
              <a:t>-los; </a:t>
            </a:r>
            <a:r>
              <a:rPr lang="en-US" sz="1600" b="0" i="0" dirty="0" err="1"/>
              <a:t>classificar</a:t>
            </a:r>
            <a:r>
              <a:rPr lang="en-US" sz="1600" b="0" i="0" dirty="0"/>
              <a:t> </a:t>
            </a:r>
            <a:r>
              <a:rPr lang="en-US" sz="1600" b="0" i="0" dirty="0" err="1"/>
              <a:t>estes</a:t>
            </a:r>
            <a:r>
              <a:rPr lang="en-US" sz="1600" b="0" i="0" dirty="0"/>
              <a:t> </a:t>
            </a:r>
            <a:r>
              <a:rPr lang="en-US" sz="1600" b="0" i="0" dirty="0" err="1"/>
              <a:t>valores</a:t>
            </a:r>
            <a:r>
              <a:rPr lang="en-US" sz="1600" b="0" i="0" dirty="0"/>
              <a:t> </a:t>
            </a:r>
            <a:r>
              <a:rPr lang="en-US" sz="1600" b="0" i="0" dirty="0" err="1"/>
              <a:t>em</a:t>
            </a:r>
            <a:r>
              <a:rPr lang="en-US" sz="1600" b="0" i="0" dirty="0"/>
              <a:t> </a:t>
            </a:r>
            <a:r>
              <a:rPr lang="en-US" sz="1600" b="0" i="0" dirty="0" err="1"/>
              <a:t>uma</a:t>
            </a:r>
            <a:r>
              <a:rPr lang="en-US" sz="1600" b="0" i="0" dirty="0"/>
              <a:t> nova </a:t>
            </a:r>
            <a:r>
              <a:rPr lang="en-US" sz="1600" b="0" i="0" dirty="0" err="1"/>
              <a:t>população</a:t>
            </a:r>
            <a:r>
              <a:rPr lang="en-US" sz="1600" b="0" i="0" dirty="0"/>
              <a:t> </a:t>
            </a:r>
            <a:r>
              <a:rPr lang="en-US" sz="1600" b="0" i="0" dirty="0" err="1"/>
              <a:t>estatística</a:t>
            </a:r>
            <a:r>
              <a:rPr lang="en-US" sz="1600" b="0" i="0" dirty="0"/>
              <a:t>; </a:t>
            </a:r>
            <a:r>
              <a:rPr lang="en-US" sz="1600" b="0" i="0" dirty="0" err="1"/>
              <a:t>utilizar</a:t>
            </a:r>
            <a:r>
              <a:rPr lang="en-US" sz="1600" b="0" i="0" dirty="0"/>
              <a:t> de </a:t>
            </a:r>
            <a:r>
              <a:rPr lang="en-US" sz="1600" b="0" i="0" dirty="0" err="1"/>
              <a:t>estatística</a:t>
            </a:r>
            <a:r>
              <a:rPr lang="en-US" sz="1600" b="0" i="0" dirty="0"/>
              <a:t> </a:t>
            </a:r>
            <a:r>
              <a:rPr lang="en-US" sz="1600" b="0" i="0" dirty="0" err="1"/>
              <a:t>robusta</a:t>
            </a:r>
            <a:r>
              <a:rPr lang="en-US" sz="1600" b="0" i="0" dirty="0"/>
              <a:t> e </a:t>
            </a:r>
            <a:r>
              <a:rPr lang="en-US" sz="1600" b="0" i="0" dirty="0" err="1"/>
              <a:t>transformar</a:t>
            </a:r>
            <a:r>
              <a:rPr lang="en-US" sz="1600" b="0" i="0" dirty="0"/>
              <a:t> </a:t>
            </a:r>
            <a:r>
              <a:rPr lang="en-US" sz="1600" b="0" i="0" dirty="0" err="1"/>
              <a:t>os</a:t>
            </a:r>
            <a:r>
              <a:rPr lang="en-US" sz="1600" b="0" i="0" dirty="0"/>
              <a:t> dados a </a:t>
            </a:r>
            <a:r>
              <a:rPr lang="en-US" sz="1600" b="0" i="0" dirty="0" err="1"/>
              <a:t>fim</a:t>
            </a:r>
            <a:r>
              <a:rPr lang="en-US" sz="1600" b="0" i="0" dirty="0"/>
              <a:t> de </a:t>
            </a:r>
            <a:r>
              <a:rPr lang="en-US" sz="1600" b="0" i="0" dirty="0" err="1"/>
              <a:t>reduzir</a:t>
            </a:r>
            <a:r>
              <a:rPr lang="en-US" sz="1600" b="0" i="0" dirty="0"/>
              <a:t> a </a:t>
            </a:r>
            <a:r>
              <a:rPr lang="en-US" sz="1600" b="0" i="0" dirty="0" err="1"/>
              <a:t>influência</a:t>
            </a:r>
            <a:r>
              <a:rPr lang="en-US" sz="1600" b="0" i="0" dirty="0"/>
              <a:t> </a:t>
            </a:r>
            <a:r>
              <a:rPr lang="en-US" sz="1600" b="0" i="0" dirty="0" err="1"/>
              <a:t>destes</a:t>
            </a:r>
            <a:r>
              <a:rPr lang="en-US" sz="1600" b="0" i="0" dirty="0"/>
              <a:t> </a:t>
            </a:r>
            <a:r>
              <a:rPr lang="en-US" sz="1600" b="0" i="0" dirty="0" err="1"/>
              <a:t>valores</a:t>
            </a:r>
            <a:r>
              <a:rPr lang="en-US" sz="1600" b="0" i="0" dirty="0"/>
              <a:t> (</a:t>
            </a:r>
            <a:r>
              <a:rPr lang="en-US" sz="1600" b="0" i="0" dirty="0" err="1"/>
              <a:t>através</a:t>
            </a:r>
            <a:r>
              <a:rPr lang="en-US" sz="1600" b="0" i="0" dirty="0"/>
              <a:t> de </a:t>
            </a:r>
            <a:r>
              <a:rPr lang="en-US" sz="1600" b="0" i="0" dirty="0" err="1"/>
              <a:t>normalização</a:t>
            </a:r>
            <a:r>
              <a:rPr lang="en-US" sz="1600" b="0" i="0" dirty="0"/>
              <a:t> </a:t>
            </a:r>
            <a:r>
              <a:rPr lang="en-US" sz="1600" b="0" i="0" dirty="0" err="1"/>
              <a:t>ou</a:t>
            </a:r>
            <a:r>
              <a:rPr lang="en-US" sz="1600" b="0" i="0" dirty="0"/>
              <a:t> </a:t>
            </a:r>
            <a:r>
              <a:rPr lang="en-US" sz="1600" b="0" i="0" dirty="0" err="1"/>
              <a:t>padronização</a:t>
            </a:r>
            <a:r>
              <a:rPr lang="en-US" sz="1600" b="0" i="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2138656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467956" y="774188"/>
            <a:ext cx="8353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0" i="0" dirty="0"/>
              <a:t>15) Faça um gráfico utilizando o </a:t>
            </a:r>
            <a:r>
              <a:rPr lang="pt-BR" sz="1600" b="0" i="0" dirty="0" err="1"/>
              <a:t>packages</a:t>
            </a:r>
            <a:r>
              <a:rPr lang="pt-BR" sz="1600" b="0" i="0" dirty="0"/>
              <a:t> ggplot2 e </a:t>
            </a:r>
            <a:r>
              <a:rPr lang="pt-BR" sz="1600" b="0" i="0" dirty="0" err="1"/>
              <a:t>plotly</a:t>
            </a:r>
            <a:r>
              <a:rPr lang="pt-BR" sz="1600" b="0" i="0" dirty="0"/>
              <a:t>. </a:t>
            </a:r>
            <a:r>
              <a:rPr lang="pt-BR" sz="1600" i="0" dirty="0">
                <a:solidFill>
                  <a:srgbClr val="FF0000"/>
                </a:solidFill>
              </a:rPr>
              <a:t>O aluno pode escolher qualquer variável.</a:t>
            </a:r>
          </a:p>
          <a:p>
            <a:pPr algn="just"/>
            <a:endParaRPr lang="pt-BR" sz="1600" b="0" i="0" dirty="0">
              <a:latin typeface="+mj-lt"/>
            </a:endParaRPr>
          </a:p>
          <a:p>
            <a:pPr algn="just"/>
            <a:endParaRPr lang="pt-BR" sz="1600" b="0" i="0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8F1362D-AF00-EF4E-857D-283AD36114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5" r="55714" b="58568"/>
          <a:stretch/>
        </p:blipFill>
        <p:spPr>
          <a:xfrm>
            <a:off x="162236" y="1340711"/>
            <a:ext cx="3906488" cy="208829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4AB26CF-6667-9342-A3F4-1474875B98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8" t="43893" r="-1" b="14727"/>
          <a:stretch/>
        </p:blipFill>
        <p:spPr>
          <a:xfrm>
            <a:off x="4132354" y="1363934"/>
            <a:ext cx="4850998" cy="2281439"/>
          </a:xfrm>
          <a:prstGeom prst="rect">
            <a:avLst/>
          </a:prstGeom>
        </p:spPr>
      </p:pic>
      <p:pic>
        <p:nvPicPr>
          <p:cNvPr id="8" name="Picture 7" descr="A picture containing text, screenshot, indoor, computer&#10;&#10;Description automatically generated">
            <a:extLst>
              <a:ext uri="{FF2B5EF4-FFF2-40B4-BE49-F238E27FC236}">
                <a16:creationId xmlns:a16="http://schemas.microsoft.com/office/drawing/2014/main" id="{574E73A6-6D36-6C46-9506-A93219BB3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7" r="54816" b="46511"/>
          <a:stretch/>
        </p:blipFill>
        <p:spPr>
          <a:xfrm>
            <a:off x="80390" y="4021678"/>
            <a:ext cx="4132354" cy="2719782"/>
          </a:xfrm>
          <a:prstGeom prst="rect">
            <a:avLst/>
          </a:prstGeom>
        </p:spPr>
      </p:pic>
      <p:pic>
        <p:nvPicPr>
          <p:cNvPr id="10" name="Picture 9" descr="A picture containing text, screenshot, indoor, computer&#10;&#10;Description automatically generated">
            <a:extLst>
              <a:ext uri="{FF2B5EF4-FFF2-40B4-BE49-F238E27FC236}">
                <a16:creationId xmlns:a16="http://schemas.microsoft.com/office/drawing/2014/main" id="{74749A6D-46A7-4E4A-B39B-8585A61F22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84" t="44961" b="12206"/>
          <a:stretch/>
        </p:blipFill>
        <p:spPr>
          <a:xfrm>
            <a:off x="4356764" y="4388011"/>
            <a:ext cx="4671487" cy="228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4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434012" y="827649"/>
            <a:ext cx="212250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600" i="0" dirty="0">
              <a:latin typeface="+mj-lt"/>
            </a:endParaRPr>
          </a:p>
          <a:p>
            <a:pPr lvl="0"/>
            <a:r>
              <a:rPr lang="pt-BR" sz="1600" b="0" i="0" dirty="0"/>
              <a:t>1 - Tire uma tabela de frequência usando a função </a:t>
            </a:r>
            <a:r>
              <a:rPr lang="pt-BR" sz="1600" i="0" dirty="0" err="1">
                <a:solidFill>
                  <a:srgbClr val="FF0000"/>
                </a:solidFill>
              </a:rPr>
              <a:t>freq</a:t>
            </a:r>
            <a:r>
              <a:rPr lang="pt-BR" sz="1600" i="0" dirty="0">
                <a:solidFill>
                  <a:srgbClr val="FF0000"/>
                </a:solidFill>
              </a:rPr>
              <a:t> (</a:t>
            </a:r>
            <a:r>
              <a:rPr lang="pt-BR" sz="1600" i="0" dirty="0" err="1">
                <a:solidFill>
                  <a:srgbClr val="FF0000"/>
                </a:solidFill>
              </a:rPr>
              <a:t>summarytools</a:t>
            </a:r>
            <a:r>
              <a:rPr lang="pt-BR" sz="1600" i="0" dirty="0">
                <a:solidFill>
                  <a:srgbClr val="FF0000"/>
                </a:solidFill>
              </a:rPr>
              <a:t>) </a:t>
            </a:r>
            <a:r>
              <a:rPr lang="pt-BR" sz="1600" b="0" i="0" dirty="0"/>
              <a:t>na variável Sexo. Quantos homens e quantas mulheres têm no arquivo?</a:t>
            </a:r>
          </a:p>
          <a:p>
            <a:pPr lvl="0"/>
            <a:endParaRPr lang="pt-BR" sz="1600" b="0" i="0" dirty="0">
              <a:solidFill>
                <a:srgbClr val="2E0DF1"/>
              </a:solidFill>
            </a:endParaRPr>
          </a:p>
          <a:p>
            <a:pPr lvl="0"/>
            <a:endParaRPr lang="pt-BR" sz="1600" b="0" i="0" dirty="0">
              <a:solidFill>
                <a:srgbClr val="2E0DF1"/>
              </a:solidFill>
            </a:endParaRPr>
          </a:p>
          <a:p>
            <a:pPr lvl="0"/>
            <a:r>
              <a:rPr lang="pt-BR" sz="1600" b="0" i="0" dirty="0" err="1">
                <a:solidFill>
                  <a:srgbClr val="2E0DF1"/>
                </a:solidFill>
              </a:rPr>
              <a:t>R</a:t>
            </a:r>
            <a:r>
              <a:rPr lang="pt-BR" sz="1600" b="0" i="0" dirty="0">
                <a:solidFill>
                  <a:srgbClr val="2E0DF1"/>
                </a:solidFill>
              </a:rPr>
              <a:t>: 432 Mulheres e 514 homens.</a:t>
            </a:r>
          </a:p>
          <a:p>
            <a:pPr lvl="0"/>
            <a:endParaRPr lang="pt-BR" sz="1600" b="0" i="0" dirty="0">
              <a:latin typeface="+mj-lt"/>
            </a:endParaRPr>
          </a:p>
          <a:p>
            <a:pPr lvl="0"/>
            <a:endParaRPr lang="pt-BR" sz="1600" b="0" i="0" dirty="0">
              <a:latin typeface="+mj-lt"/>
            </a:endParaRPr>
          </a:p>
          <a:p>
            <a:pPr lvl="0"/>
            <a:endParaRPr lang="pt-BR" sz="1600" b="0" i="0" dirty="0">
              <a:latin typeface="+mj-lt"/>
            </a:endParaRPr>
          </a:p>
          <a:p>
            <a:pPr lvl="0"/>
            <a:endParaRPr lang="pt-BR" sz="1600" b="0" i="0" dirty="0">
              <a:latin typeface="+mj-lt"/>
            </a:endParaRP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F5BF0FE-D968-B74D-9A27-01FAD7A76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514" y="795707"/>
            <a:ext cx="6312091" cy="591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434012" y="957108"/>
            <a:ext cx="83531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0" i="0" dirty="0"/>
              <a:t>2) Remova os casos duplicados (olha para linha toda). E coloque esse arquivo limpo dentro de um outro arquivo chamado A. – Para isso se utiliza a função </a:t>
            </a:r>
            <a:r>
              <a:rPr lang="pt-BR" sz="1600" i="0" dirty="0" err="1">
                <a:solidFill>
                  <a:srgbClr val="FF0000"/>
                </a:solidFill>
              </a:rPr>
              <a:t>unique</a:t>
            </a:r>
            <a:r>
              <a:rPr lang="pt-BR" sz="1600" b="0" i="0" dirty="0"/>
              <a:t> no arquivo inteiro. </a:t>
            </a:r>
          </a:p>
          <a:p>
            <a:pPr lvl="0" algn="just"/>
            <a:endParaRPr lang="pt-BR" sz="1600" b="0" i="0" dirty="0">
              <a:latin typeface="+mj-lt"/>
            </a:endParaRPr>
          </a:p>
          <a:p>
            <a:pPr lvl="0" algn="just"/>
            <a:endParaRPr lang="pt-BR" sz="1600" b="0" i="0" dirty="0">
              <a:latin typeface="+mj-lt"/>
            </a:endParaRPr>
          </a:p>
          <a:p>
            <a:pPr lvl="0" algn="just"/>
            <a:endParaRPr lang="pt-BR" sz="1600" b="0" i="0" dirty="0">
              <a:latin typeface="+mj-lt"/>
            </a:endParaRPr>
          </a:p>
          <a:p>
            <a:pPr lvl="0" algn="just"/>
            <a:endParaRPr lang="pt-BR" sz="1600" b="0" i="0" dirty="0">
              <a:latin typeface="+mj-lt"/>
            </a:endParaRPr>
          </a:p>
          <a:p>
            <a:pPr lvl="0" algn="just"/>
            <a:endParaRPr lang="pt-BR" sz="1600" b="0" i="0" dirty="0">
              <a:latin typeface="+mj-lt"/>
            </a:endParaRP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3E0E593-B98B-1C43-96B9-8EA536DA8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170" y="1772770"/>
            <a:ext cx="6178813" cy="500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25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C307FD4-53C8-492E-8A3F-D945A0666AD2}"/>
              </a:ext>
            </a:extLst>
          </p:cNvPr>
          <p:cNvSpPr txBox="1"/>
          <p:nvPr/>
        </p:nvSpPr>
        <p:spPr>
          <a:xfrm>
            <a:off x="434012" y="908650"/>
            <a:ext cx="205049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1600" b="0" i="0" dirty="0"/>
              <a:t>3) No arquivo A. Tire uma frequência usando a função </a:t>
            </a:r>
            <a:r>
              <a:rPr lang="pt-BR" sz="1600" i="0" dirty="0" err="1">
                <a:solidFill>
                  <a:srgbClr val="FF0000"/>
                </a:solidFill>
              </a:rPr>
              <a:t>freq</a:t>
            </a:r>
            <a:r>
              <a:rPr lang="pt-BR" sz="1600" i="0" dirty="0">
                <a:solidFill>
                  <a:srgbClr val="FF0000"/>
                </a:solidFill>
              </a:rPr>
              <a:t> (</a:t>
            </a:r>
            <a:r>
              <a:rPr lang="pt-BR" sz="1600" i="0" dirty="0" err="1">
                <a:solidFill>
                  <a:srgbClr val="FF0000"/>
                </a:solidFill>
              </a:rPr>
              <a:t>summarytools</a:t>
            </a:r>
            <a:r>
              <a:rPr lang="pt-BR" sz="1600" i="0" dirty="0">
                <a:solidFill>
                  <a:srgbClr val="FF0000"/>
                </a:solidFill>
              </a:rPr>
              <a:t>) </a:t>
            </a:r>
            <a:r>
              <a:rPr lang="pt-BR" sz="1600" b="0" i="0" dirty="0"/>
              <a:t>na variável Sexo. Quantos homens e quantas mulheres possui o arquivo A? Precisa ser diferentes da primeira pergunta.</a:t>
            </a:r>
          </a:p>
          <a:p>
            <a:pPr lvl="0"/>
            <a:endParaRPr lang="pt-BR" sz="1600" b="0" i="0" dirty="0"/>
          </a:p>
          <a:p>
            <a:r>
              <a:rPr lang="pt-BR" sz="1600" b="0" i="0" dirty="0" err="1">
                <a:solidFill>
                  <a:srgbClr val="2E0DF1"/>
                </a:solidFill>
              </a:rPr>
              <a:t>R</a:t>
            </a:r>
            <a:r>
              <a:rPr lang="pt-BR" sz="1600" b="0" i="0" dirty="0">
                <a:solidFill>
                  <a:srgbClr val="2E0DF1"/>
                </a:solidFill>
              </a:rPr>
              <a:t>: 216 Mulheres e 257 homens.</a:t>
            </a:r>
          </a:p>
          <a:p>
            <a:pPr lvl="0"/>
            <a:endParaRPr lang="pt-BR" sz="1600" b="0" i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1CA19-4E7B-5240-A529-E1A753B08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524" y="740102"/>
            <a:ext cx="6336880" cy="59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675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66F4391-97FD-407C-A81F-F18F23E8DB7B}"/>
              </a:ext>
            </a:extLst>
          </p:cNvPr>
          <p:cNvSpPr txBox="1"/>
          <p:nvPr/>
        </p:nvSpPr>
        <p:spPr>
          <a:xfrm>
            <a:off x="434012" y="908650"/>
            <a:ext cx="21225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pt-BR" sz="1600" b="0" i="0" dirty="0"/>
              <a:t>5) Crie uma variável data atual </a:t>
            </a:r>
            <a:r>
              <a:rPr lang="pt-BR" sz="1600" i="0" dirty="0">
                <a:solidFill>
                  <a:srgbClr val="FF0000"/>
                </a:solidFill>
              </a:rPr>
              <a:t>(utilize a função </a:t>
            </a:r>
            <a:r>
              <a:rPr lang="pt-BR" sz="1600" i="0" dirty="0" err="1">
                <a:solidFill>
                  <a:srgbClr val="FF0000"/>
                </a:solidFill>
              </a:rPr>
              <a:t>Sys.date</a:t>
            </a:r>
            <a:r>
              <a:rPr lang="pt-BR" sz="1600" i="0" dirty="0">
                <a:solidFill>
                  <a:srgbClr val="FF0000"/>
                </a:solidFill>
              </a:rPr>
              <a:t>) </a:t>
            </a:r>
            <a:r>
              <a:rPr lang="pt-BR" sz="1600" b="0" i="0" dirty="0"/>
              <a:t>e acrescenta essa variável no arquivo 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998953-6428-CD41-B79A-2733E1D4C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799"/>
          <a:stretch/>
        </p:blipFill>
        <p:spPr>
          <a:xfrm>
            <a:off x="2761774" y="740102"/>
            <a:ext cx="5683310" cy="3014064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D554AC6-9E87-C640-8772-B2EEA1517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774" y="3922714"/>
            <a:ext cx="5683310" cy="270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17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74CF9B0-A77D-4E09-A4F6-36399FEF76A1}"/>
              </a:ext>
            </a:extLst>
          </p:cNvPr>
          <p:cNvSpPr txBox="1"/>
          <p:nvPr/>
        </p:nvSpPr>
        <p:spPr>
          <a:xfrm>
            <a:off x="444553" y="888224"/>
            <a:ext cx="79091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pt-BR" sz="1600" b="0" i="0" dirty="0"/>
              <a:t>6) Verifique se a variável salario é numérica?</a:t>
            </a:r>
          </a:p>
          <a:p>
            <a:pPr lvl="0" algn="just"/>
            <a:endParaRPr lang="pt-BR" sz="1600" b="0" i="0" dirty="0">
              <a:solidFill>
                <a:srgbClr val="2E0DF1"/>
              </a:solidFill>
            </a:endParaRPr>
          </a:p>
          <a:p>
            <a:pPr lvl="0" algn="just"/>
            <a:r>
              <a:rPr lang="pt-BR" sz="1600" b="0" i="0" dirty="0">
                <a:solidFill>
                  <a:srgbClr val="2E0DF1"/>
                </a:solidFill>
              </a:rPr>
              <a:t>R.: Sim, a variável salario é numérica.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4FA0B7-D69C-8B45-B715-466EB5E2C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46" y="2404257"/>
            <a:ext cx="8353696" cy="276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164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6BF222E-43BD-4BEE-94A8-E39BDEEB6FC9}"/>
              </a:ext>
            </a:extLst>
          </p:cNvPr>
          <p:cNvSpPr txBox="1"/>
          <p:nvPr/>
        </p:nvSpPr>
        <p:spPr>
          <a:xfrm>
            <a:off x="434012" y="908650"/>
            <a:ext cx="8353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pt-BR" sz="1600" b="0" i="0" dirty="0"/>
              <a:t>7) Mostre o mínimo e o máximo da variável salario.</a:t>
            </a:r>
          </a:p>
          <a:p>
            <a:pPr lvl="0" algn="just"/>
            <a:endParaRPr lang="pt-BR" sz="1600" b="0" i="0" dirty="0"/>
          </a:p>
          <a:p>
            <a:pPr lvl="0" algn="just"/>
            <a:r>
              <a:rPr lang="pt-BR" sz="1600" b="0" i="0" dirty="0">
                <a:solidFill>
                  <a:srgbClr val="2E0DF1"/>
                </a:solidFill>
              </a:rPr>
              <a:t>R.: Mínimo: 1.575; máximo: 13.500.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A9D71-1DA1-3143-9E5D-55F1B6575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66" y="2136441"/>
            <a:ext cx="8207506" cy="258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353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96214" y="882756"/>
            <a:ext cx="83531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0" i="0" dirty="0"/>
              <a:t>8) Crie uma variável faixa de salario </a:t>
            </a:r>
            <a:r>
              <a:rPr lang="pt-BR" sz="1600" i="0" dirty="0">
                <a:solidFill>
                  <a:srgbClr val="FF0000"/>
                </a:solidFill>
              </a:rPr>
              <a:t>(função </a:t>
            </a:r>
            <a:r>
              <a:rPr lang="pt-BR" sz="1600" i="0" dirty="0" err="1">
                <a:solidFill>
                  <a:srgbClr val="FF0000"/>
                </a:solidFill>
              </a:rPr>
              <a:t>cut</a:t>
            </a:r>
            <a:r>
              <a:rPr lang="pt-BR" sz="1600" i="0" dirty="0">
                <a:solidFill>
                  <a:srgbClr val="FF0000"/>
                </a:solidFill>
              </a:rPr>
              <a:t>) </a:t>
            </a:r>
            <a:r>
              <a:rPr lang="pt-BR" sz="1600" b="0" i="0" dirty="0"/>
              <a:t>com as seguintes quebras: 1574, 3000, 5000, 7000, 13500.</a:t>
            </a:r>
          </a:p>
          <a:p>
            <a:pPr lvl="0" algn="just"/>
            <a:endParaRPr lang="pt-BR" sz="1600" b="0" i="0" dirty="0">
              <a:latin typeface="+mj-lt"/>
            </a:endParaRPr>
          </a:p>
          <a:p>
            <a:pPr lvl="0" algn="just"/>
            <a:endParaRPr lang="pt-BR" sz="1600" b="0" i="0" dirty="0">
              <a:latin typeface="+mj-lt"/>
            </a:endParaRPr>
          </a:p>
          <a:p>
            <a:pPr lvl="0" algn="just"/>
            <a:endParaRPr lang="pt-BR" sz="1600" b="0" i="0" dirty="0">
              <a:latin typeface="+mj-lt"/>
            </a:endParaRP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3376619E-273C-0C44-B6B7-B599D9FAD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623" y="1412720"/>
            <a:ext cx="6630342" cy="500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09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434012" y="979144"/>
            <a:ext cx="8353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0" i="0" dirty="0"/>
              <a:t>9) Abra o arquivo transacional e chama ele de B.</a:t>
            </a:r>
          </a:p>
          <a:p>
            <a:pPr algn="just"/>
            <a:endParaRPr lang="pt-BR" sz="1600" b="0" i="0" dirty="0">
              <a:latin typeface="+mj-lt"/>
            </a:endParaRPr>
          </a:p>
        </p:txBody>
      </p:sp>
      <p:pic>
        <p:nvPicPr>
          <p:cNvPr id="4" name="Picture 3" descr="Table&#10;&#10;Description automatically generated with medium confidence">
            <a:extLst>
              <a:ext uri="{FF2B5EF4-FFF2-40B4-BE49-F238E27FC236}">
                <a16:creationId xmlns:a16="http://schemas.microsoft.com/office/drawing/2014/main" id="{31E899AD-4C95-4A44-997F-639EBCD81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324" y="1410901"/>
            <a:ext cx="6556790" cy="533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9753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FFFFCC"/>
      </a:dk2>
      <a:lt2>
        <a:srgbClr val="FFFFFF"/>
      </a:lt2>
      <a:accent1>
        <a:srgbClr val="C0C000"/>
      </a:accent1>
      <a:accent2>
        <a:srgbClr val="FF8000"/>
      </a:accent2>
      <a:accent3>
        <a:srgbClr val="FFFFE2"/>
      </a:accent3>
      <a:accent4>
        <a:srgbClr val="DADADA"/>
      </a:accent4>
      <a:accent5>
        <a:srgbClr val="DCDCAA"/>
      </a:accent5>
      <a:accent6>
        <a:srgbClr val="E77300"/>
      </a:accent6>
      <a:hlink>
        <a:srgbClr val="C00000"/>
      </a:hlink>
      <a:folHlink>
        <a:srgbClr val="808080"/>
      </a:folHlink>
    </a:clrScheme>
    <a:fontScheme name="Default Design">
      <a:majorFont>
        <a:latin typeface="Arial"/>
        <a:ea typeface=""/>
        <a:cs typeface=""/>
      </a:majorFont>
      <a:minorFont>
        <a:latin typeface="Square721 BT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Square721 B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Square721 BT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FFFFFF"/>
        </a:dk1>
        <a:lt1>
          <a:srgbClr val="FFFFFF"/>
        </a:lt1>
        <a:dk2>
          <a:srgbClr val="FFFFFF"/>
        </a:dk2>
        <a:lt2>
          <a:srgbClr val="000000"/>
        </a:lt2>
        <a:accent1>
          <a:srgbClr val="C0C000"/>
        </a:accent1>
        <a:accent2>
          <a:srgbClr val="FF8000"/>
        </a:accent2>
        <a:accent3>
          <a:srgbClr val="FFFFFF"/>
        </a:accent3>
        <a:accent4>
          <a:srgbClr val="DADADA"/>
        </a:accent4>
        <a:accent5>
          <a:srgbClr val="DCDCAA"/>
        </a:accent5>
        <a:accent6>
          <a:srgbClr val="E77300"/>
        </a:accent6>
        <a:hlink>
          <a:srgbClr val="C0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23796</TotalTime>
  <Words>559</Words>
  <Application>Microsoft Macintosh PowerPoint</Application>
  <PresentationFormat>Custom</PresentationFormat>
  <Paragraphs>64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Square721 BT</vt:lpstr>
      <vt:lpstr>Times New Roman</vt:lpstr>
      <vt:lpstr>Wingdings</vt:lpstr>
      <vt:lpstr>Default Design</vt:lpstr>
      <vt:lpstr>Tema do Office</vt:lpstr>
      <vt:lpstr>1_Tema do Office</vt:lpstr>
      <vt:lpstr>4_Personalizar design</vt:lpstr>
      <vt:lpstr>PowerPoint Presentation</vt:lpstr>
      <vt:lpstr>Working with R</vt:lpstr>
      <vt:lpstr>Working with R</vt:lpstr>
      <vt:lpstr>Working with R</vt:lpstr>
      <vt:lpstr>Working with R</vt:lpstr>
      <vt:lpstr>Working with R</vt:lpstr>
      <vt:lpstr>Working with R</vt:lpstr>
      <vt:lpstr>Working with R</vt:lpstr>
      <vt:lpstr>Working with R</vt:lpstr>
      <vt:lpstr>Working with R</vt:lpstr>
      <vt:lpstr>Working with R</vt:lpstr>
      <vt:lpstr>Working with R</vt:lpstr>
      <vt:lpstr>Working with R</vt:lpstr>
      <vt:lpstr>Working with R</vt:lpstr>
      <vt:lpstr>Working with R</vt:lpstr>
    </vt:vector>
  </TitlesOfParts>
  <Company>Hewlett 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FIAP - FACULDADE DE INFORMÁTICA PAULISTA</dc:title>
  <dc:creator>Gutenberg Silveira</dc:creator>
  <cp:lastModifiedBy>Vivian Medina - (Gerente de Gestão de Estoques Mambo)</cp:lastModifiedBy>
  <cp:revision>1003</cp:revision>
  <cp:lastPrinted>2017-11-10T13:58:24Z</cp:lastPrinted>
  <dcterms:created xsi:type="dcterms:W3CDTF">1999-05-02T13:25:21Z</dcterms:created>
  <dcterms:modified xsi:type="dcterms:W3CDTF">2022-07-09T00:13:53Z</dcterms:modified>
</cp:coreProperties>
</file>